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>
  <p:sldMasterIdLst>
    <p:sldMasterId id="2147483709" r:id="rId1"/>
  </p:sldMasterIdLst>
  <p:notesMasterIdLst>
    <p:notesMasterId r:id="rId8"/>
  </p:notesMasterIdLst>
  <p:sldIdLst>
    <p:sldId id="256" r:id="rId2"/>
    <p:sldId id="1598" r:id="rId3"/>
    <p:sldId id="1599" r:id="rId4"/>
    <p:sldId id="1603" r:id="rId5"/>
    <p:sldId id="1600" r:id="rId6"/>
    <p:sldId id="1601" r:id="rId7"/>
  </p:sldIdLst>
  <p:sldSz cx="12192000" cy="6858000"/>
  <p:notesSz cx="9296400" cy="7010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708" autoAdjust="0"/>
    <p:restoredTop sz="94720"/>
  </p:normalViewPr>
  <p:slideViewPr>
    <p:cSldViewPr>
      <p:cViewPr varScale="1">
        <p:scale>
          <a:sx n="109" d="100"/>
          <a:sy n="109" d="100"/>
        </p:scale>
        <p:origin x="168" y="1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5265539" y="0"/>
            <a:ext cx="4028440" cy="35214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187D19-5377-4530-AEE6-68162B3FB4E1}" type="datetimeFigureOut">
              <a:rPr lang="en-US" smtClean="0"/>
              <a:t>8/4/2021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546350" y="876300"/>
            <a:ext cx="4203700" cy="23653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929640" y="3373756"/>
            <a:ext cx="7437120" cy="276034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5265539" y="6658258"/>
            <a:ext cx="4028440" cy="35214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8B2602-2108-461A-A278-F64D658C7B02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19972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776893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C8B2602-2108-461A-A278-F64D658C7B02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0658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Title and Vertical 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1"/>
          <p:cNvSpPr txBox="1">
            <a:spLocks noGrp="1"/>
          </p:cNvSpPr>
          <p:nvPr>
            <p:ph type="title"/>
          </p:nvPr>
        </p:nvSpPr>
        <p:spPr>
          <a:xfrm>
            <a:off x="838200" y="365126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67" name="Google Shape;67;p11"/>
          <p:cNvSpPr txBox="1">
            <a:spLocks noGrp="1"/>
          </p:cNvSpPr>
          <p:nvPr>
            <p:ph type="body" idx="1"/>
          </p:nvPr>
        </p:nvSpPr>
        <p:spPr>
          <a:xfrm rot="5400000">
            <a:off x="3920400" y="-1256575"/>
            <a:ext cx="4351200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8" name="Google Shape;68;p1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4F65A64F-D8F5-4426-945E-78628911C99D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69" name="Google Shape;69;p1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0" name="Google Shape;70;p1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7235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 Title and Text">
    <p:spTree>
      <p:nvGrpSpPr>
        <p:cNvPr id="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p12"/>
          <p:cNvSpPr txBox="1">
            <a:spLocks noGrp="1"/>
          </p:cNvSpPr>
          <p:nvPr>
            <p:ph type="title"/>
          </p:nvPr>
        </p:nvSpPr>
        <p:spPr>
          <a:xfrm rot="5400000">
            <a:off x="7133450" y="1956675"/>
            <a:ext cx="5811900" cy="2628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73" name="Google Shape;73;p12"/>
          <p:cNvSpPr txBox="1">
            <a:spLocks noGrp="1"/>
          </p:cNvSpPr>
          <p:nvPr>
            <p:ph type="body" idx="1"/>
          </p:nvPr>
        </p:nvSpPr>
        <p:spPr>
          <a:xfrm rot="5400000">
            <a:off x="1799350" y="-596125"/>
            <a:ext cx="5811900" cy="7734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74" name="Google Shape;74;p12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A918F291-DA34-400C-8F83-23C666795262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75" name="Google Shape;75;p12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76" name="Google Shape;76;p12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19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 Slide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15"/>
          <p:cNvSpPr txBox="1">
            <a:spLocks noGrp="1"/>
          </p:cNvSpPr>
          <p:nvPr>
            <p:ph type="ctrTitle"/>
          </p:nvPr>
        </p:nvSpPr>
        <p:spPr>
          <a:xfrm>
            <a:off x="914400" y="1122363"/>
            <a:ext cx="10363200" cy="238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90" name="Google Shape;90;p15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91" name="Google Shape;91;p15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6DD5F5AA-0755-4EDD-8BBF-E58B0372845F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92" name="Google Shape;92;p15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93" name="Google Shape;93;p15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25930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Google Shape;128;p21"/>
          <p:cNvSpPr txBox="1">
            <a:spLocks noGrp="1"/>
          </p:cNvSpPr>
          <p:nvPr>
            <p:ph type="dt" idx="10"/>
          </p:nvPr>
        </p:nvSpPr>
        <p:spPr>
          <a:xfrm>
            <a:off x="8382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fld id="{97F18248-01C0-4C00-AC5B-A66FD086CE3F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129" name="Google Shape;129;p21"/>
          <p:cNvSpPr txBox="1">
            <a:spLocks noGrp="1"/>
          </p:cNvSpPr>
          <p:nvPr>
            <p:ph type="ftr" idx="11"/>
          </p:nvPr>
        </p:nvSpPr>
        <p:spPr>
          <a:xfrm>
            <a:off x="4038600" y="6356351"/>
            <a:ext cx="41148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r>
              <a:rPr lang="en-US" dirty="0"/>
              <a:t>DRAFT</a:t>
            </a:r>
          </a:p>
        </p:txBody>
      </p:sp>
      <p:sp>
        <p:nvSpPr>
          <p:cNvPr id="130" name="Google Shape;130;p21"/>
          <p:cNvSpPr txBox="1">
            <a:spLocks noGrp="1"/>
          </p:cNvSpPr>
          <p:nvPr>
            <p:ph type="sldNum" idx="12"/>
          </p:nvPr>
        </p:nvSpPr>
        <p:spPr>
          <a:xfrm>
            <a:off x="8610600" y="6356351"/>
            <a:ext cx="2743200" cy="36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0" marR="0" lvl="0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  <a:defRPr sz="1800" b="0" i="0" u="none" strike="noStrike" cap="non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85323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400" b="1" i="0">
                <a:solidFill>
                  <a:srgbClr val="FF9933"/>
                </a:solidFill>
                <a:latin typeface="Century Gothic"/>
                <a:cs typeface="Century Gothic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000" b="0" i="0">
                <a:solidFill>
                  <a:srgbClr val="1F487C"/>
                </a:solidFill>
                <a:latin typeface="Calibri"/>
                <a:cs typeface="Calibri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DRAFT</a:t>
            </a:r>
            <a:endParaRPr dirty="0"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14DCB2-1241-461E-A1D3-C25D10FDC4D9}" type="datetime1">
              <a:rPr lang="en-US" smtClean="0"/>
              <a:t>8/4/2021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800" b="0" i="0">
                <a:solidFill>
                  <a:schemeClr val="bg1"/>
                </a:solidFill>
                <a:latin typeface="Calibri"/>
                <a:cs typeface="Calibri"/>
              </a:defRPr>
            </a:lvl1pPr>
          </a:lstStyle>
          <a:p>
            <a:pPr marL="38100">
              <a:lnSpc>
                <a:spcPts val="1810"/>
              </a:lnSpc>
            </a:pPr>
            <a:fld id="{81D60167-4931-47E6-BA6A-407CBD079E47}" type="slidenum">
              <a:rPr dirty="0"/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2211565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/>
          <p:nvPr/>
        </p:nvSpPr>
        <p:spPr>
          <a:xfrm>
            <a:off x="0" y="6175312"/>
            <a:ext cx="12192000" cy="682800"/>
          </a:xfrm>
          <a:prstGeom prst="rect">
            <a:avLst/>
          </a:prstGeom>
          <a:solidFill>
            <a:srgbClr val="0E6F98"/>
          </a:solidFill>
          <a:ln w="9525" cap="flat" cmpd="sng">
            <a:solidFill>
              <a:srgbClr val="0E6F98"/>
            </a:solidFill>
            <a:prstDash val="solid"/>
            <a:miter lim="800000"/>
            <a:headEnd type="none" w="sm" len="sm"/>
            <a:tailEnd type="none" w="sm" len="sm"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800"/>
              <a:buFont typeface="Arial"/>
              <a:buNone/>
            </a:pPr>
            <a:endParaRPr sz="18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7" name="Google Shape;7;p1" descr="APS_CMYK_white_horizontal.png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082299" y="6191915"/>
            <a:ext cx="1924127" cy="6458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1869253"/>
      </p:ext>
    </p:extLst>
  </p:cSld>
  <p:clrMap bg1="lt1" tx1="dk1" bg2="dk2" tx2="lt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 eaLnBrk="1" hangingPunct="1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cdc.gov/coronavirus/2019-ncov/your-health/effective-masks.html" TargetMode="External"/><Relationship Id="rId3" Type="http://schemas.openxmlformats.org/officeDocument/2006/relationships/hyperlink" Target="https://www.cdc.gov/coronavirus/2019-ncov/vaccines/fully-vaccinated.html" TargetMode="External"/><Relationship Id="rId7" Type="http://schemas.openxmlformats.org/officeDocument/2006/relationships/hyperlink" Target="https://www.cdc.gov/coronavirus/2019-ncov/hcp/duration-isolation.html" TargetMode="External"/><Relationship Id="rId2" Type="http://schemas.openxmlformats.org/officeDocument/2006/relationships/hyperlink" Target="https://www.cdc.gov/coronavirus/2019-ncov/php/contact-tracing/contact-tracing-plan/appendix.html%23contact" TargetMode="External"/><Relationship Id="rId1" Type="http://schemas.openxmlformats.org/officeDocument/2006/relationships/slideLayout" Target="../slideLayouts/slideLayout5.xml"/><Relationship Id="rId6" Type="http://schemas.openxmlformats.org/officeDocument/2006/relationships/hyperlink" Target="https://www.cdc.gov/coronavirus/2019-ncov/hcp/clinical-guidance-management-patients.html" TargetMode="External"/><Relationship Id="rId11" Type="http://schemas.openxmlformats.org/officeDocument/2006/relationships/hyperlink" Target="https://www.cdc.gov/coronavirus/2019-ncov/community/schools-childcare/k-12-guidance.html" TargetMode="External"/><Relationship Id="rId5" Type="http://schemas.openxmlformats.org/officeDocument/2006/relationships/hyperlink" Target="https://www.cdc.gov/coronavirus/2019-ncov/prevent-getting-sick/prevention.html#stay6ft" TargetMode="External"/><Relationship Id="rId10" Type="http://schemas.openxmlformats.org/officeDocument/2006/relationships/hyperlink" Target="https://www.cdc.gov/coronavirus/2019-ncov/community/schools-childcare/cloth-face-cover.html" TargetMode="External"/><Relationship Id="rId4" Type="http://schemas.openxmlformats.org/officeDocument/2006/relationships/hyperlink" Target="https://www.cdc.gov/coronavirus/2019-ncov/science/science-briefs/sars-cov-2-transmission.html" TargetMode="External"/><Relationship Id="rId9" Type="http://schemas.openxmlformats.org/officeDocument/2006/relationships/hyperlink" Target="https://www.cdc.gov/coronavirus/2019-ncov/prevent-getting-sick/mask-fit-and-filtration.html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tinyaps.com/?CovidStaffForm" TargetMode="External"/><Relationship Id="rId2" Type="http://schemas.openxmlformats.org/officeDocument/2006/relationships/hyperlink" Target="http://tinyaps.com/?CovidStudentForm" TargetMode="Externa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29FC9137-9E69-3347-85AF-CDE7995E2348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693" b="5495"/>
          <a:stretch/>
        </p:blipFill>
        <p:spPr>
          <a:xfrm>
            <a:off x="-18815" y="0"/>
            <a:ext cx="12229629" cy="6019800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548511"/>
            <a:ext cx="4343400" cy="4155689"/>
          </a:xfrm>
          <a:prstGeom prst="rect">
            <a:avLst/>
          </a:prstGeom>
        </p:spPr>
        <p:txBody>
          <a:bodyPr vert="horz" wrap="square" lIns="0" tIns="8255" rIns="0" bIns="0" rtlCol="0">
            <a:spAutoFit/>
          </a:bodyPr>
          <a:lstStyle/>
          <a:p>
            <a:pPr marL="12700" marR="5080">
              <a:lnSpc>
                <a:spcPct val="100800"/>
              </a:lnSpc>
              <a:spcBef>
                <a:spcPts val="65"/>
              </a:spcBef>
            </a:pP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1</a:t>
            </a:r>
            <a:r>
              <a:rPr sz="3600" dirty="0">
                <a:solidFill>
                  <a:srgbClr val="FFFFFF"/>
                </a:solidFill>
              </a:rPr>
              <a:t>–</a:t>
            </a:r>
            <a:r>
              <a:rPr sz="3600" spc="-5" dirty="0">
                <a:solidFill>
                  <a:srgbClr val="FFFFFF"/>
                </a:solidFill>
              </a:rPr>
              <a:t>202</a:t>
            </a:r>
            <a:r>
              <a:rPr lang="en-US" sz="3600" spc="-5" dirty="0">
                <a:solidFill>
                  <a:srgbClr val="FFFFFF"/>
                </a:solidFill>
              </a:rPr>
              <a:t>2</a:t>
            </a:r>
            <a:r>
              <a:rPr sz="3600" spc="-5" dirty="0">
                <a:solidFill>
                  <a:srgbClr val="FFFFFF"/>
                </a:solidFill>
              </a:rPr>
              <a:t> </a:t>
            </a:r>
            <a:r>
              <a:rPr lang="en-US" sz="3600" spc="-5" dirty="0">
                <a:solidFill>
                  <a:srgbClr val="FFFFFF"/>
                </a:solidFill>
              </a:rPr>
              <a:t>Quarantine Guidance for COVID-19: Health, Safety and Instructional Plans</a:t>
            </a:r>
            <a:br>
              <a:rPr lang="en-US" sz="3600" spc="-5" dirty="0">
                <a:solidFill>
                  <a:srgbClr val="FFFFFF"/>
                </a:solidFill>
              </a:rPr>
            </a:br>
            <a:r>
              <a:rPr lang="en-US" sz="3600" spc="-5" dirty="0">
                <a:solidFill>
                  <a:srgbClr val="FFFFFF"/>
                </a:solidFill>
              </a:rPr>
              <a:t/>
            </a:r>
            <a:br>
              <a:rPr lang="en-US" sz="3600" spc="-5" dirty="0">
                <a:solidFill>
                  <a:srgbClr val="FFFFFF"/>
                </a:solidFill>
              </a:rPr>
            </a:br>
            <a:endParaRPr sz="1600" i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4" name="object 9">
            <a:extLst>
              <a:ext uri="{FF2B5EF4-FFF2-40B4-BE49-F238E27FC236}">
                <a16:creationId xmlns:a16="http://schemas.microsoft.com/office/drawing/2014/main" id="{A36C5D4D-6CB2-45DB-A69A-437F1BD7E14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6981019"/>
              </p:ext>
            </p:extLst>
          </p:nvPr>
        </p:nvGraphicFramePr>
        <p:xfrm>
          <a:off x="152400" y="1335230"/>
          <a:ext cx="11811000" cy="474553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58899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92102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86717">
                <a:tc>
                  <a:txBody>
                    <a:bodyPr/>
                    <a:lstStyle/>
                    <a:p>
                      <a:pPr marL="1435735" marR="290195" indent="-111442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3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 P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2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v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C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ase?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tc>
                  <a:txBody>
                    <a:bodyPr/>
                    <a:lstStyle/>
                    <a:p>
                      <a:pPr marL="189865">
                        <a:lnSpc>
                          <a:spcPct val="100000"/>
                        </a:lnSpc>
                      </a:pP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h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Do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’t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eed</a:t>
                      </a:r>
                      <a:r>
                        <a:rPr sz="1400" b="1" spc="-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spc="1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Q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ara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-4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ft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er</a:t>
                      </a:r>
                      <a:r>
                        <a:rPr sz="1400" b="1" spc="2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spc="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spc="-5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u</a:t>
                      </a:r>
                      <a:r>
                        <a:rPr sz="1400" b="1" spc="0" dirty="0">
                          <a:solidFill>
                            <a:srgbClr val="FFFFFF"/>
                          </a:solidFill>
                          <a:latin typeface="Arial"/>
                          <a:cs typeface="Arial"/>
                        </a:rPr>
                        <a:t>re?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38100">
                      <a:solidFill>
                        <a:srgbClr val="FFFFFF"/>
                      </a:solidFill>
                      <a:prstDash val="solid"/>
                    </a:lnB>
                    <a:solidFill>
                      <a:srgbClr val="F09D1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11853">
                <a:tc>
                  <a:txBody>
                    <a:bodyPr/>
                    <a:lstStyle/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nated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been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 marL="371475">
                        <a:lnSpc>
                          <a:spcPct val="100000"/>
                        </a:lnSpc>
                      </a:pP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l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o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s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e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conta</a:t>
                      </a:r>
                      <a:r>
                        <a:rPr sz="1400" u="sng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c</a:t>
                      </a:r>
                      <a:r>
                        <a:rPr sz="1400" u="sng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t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2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eo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</a:pPr>
                      <a:endParaRPr sz="1400" dirty="0"/>
                    </a:p>
                    <a:p>
                      <a:pPr marL="371475" marR="483234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 the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bout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tc>
                  <a:txBody>
                    <a:bodyPr/>
                    <a:lstStyle/>
                    <a:p>
                      <a:pPr marL="416559" marR="1841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w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ho</a:t>
                      </a:r>
                      <a:r>
                        <a:rPr sz="1400" spc="-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r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e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1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f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u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ll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y</a:t>
                      </a:r>
                      <a:r>
                        <a:rPr sz="1400" spc="-2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-1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v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a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c</a:t>
                      </a:r>
                      <a:r>
                        <a:rPr sz="1400" spc="-5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i</a:t>
                      </a:r>
                      <a:r>
                        <a:rPr sz="1400" spc="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nated</a:t>
                      </a:r>
                      <a:r>
                        <a:rPr sz="1400" spc="-20" dirty="0">
                          <a:solidFill>
                            <a:srgbClr val="0562C1"/>
                          </a:solidFill>
                          <a:latin typeface="Arial"/>
                          <a:cs typeface="Arial"/>
                          <a:hlinkClick r:id="rId3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x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pe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ri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en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ci</a:t>
                      </a:r>
                      <a:r>
                        <a:rPr sz="1400" u="sng" spc="-1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any</a:t>
                      </a:r>
                      <a:r>
                        <a:rPr sz="1400" u="sng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u="sng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u="sng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u="sng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40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23495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dirty="0">
                          <a:latin typeface="Arial"/>
                          <a:cs typeface="Arial"/>
                        </a:rPr>
                        <a:t>Peop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tested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10" dirty="0">
                          <a:latin typeface="Arial"/>
                          <a:cs typeface="Arial"/>
                        </a:rPr>
                        <a:t>f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OVI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D-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19 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3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onths</a:t>
                      </a:r>
                      <a:r>
                        <a:rPr sz="140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c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 ha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q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ua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ant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</a:t>
                      </a:r>
                      <a:r>
                        <a:rPr sz="140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or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ted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g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ong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as they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do</a:t>
                      </a:r>
                      <a:r>
                        <a:rPr sz="1400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spc="-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de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v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spc="-5" dirty="0">
                          <a:latin typeface="Arial"/>
                          <a:cs typeface="Arial"/>
                        </a:rPr>
                        <a:t>l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op</a:t>
                      </a:r>
                      <a:r>
                        <a:rPr sz="140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new</a:t>
                      </a:r>
                      <a:r>
                        <a:rPr sz="1400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spc="-15" dirty="0">
                          <a:latin typeface="Arial"/>
                          <a:cs typeface="Arial"/>
                        </a:rPr>
                        <a:t>y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pto</a:t>
                      </a:r>
                      <a:r>
                        <a:rPr sz="1400" spc="5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400" spc="0" dirty="0">
                          <a:latin typeface="Arial"/>
                          <a:cs typeface="Arial"/>
                        </a:rPr>
                        <a:t>s.</a:t>
                      </a:r>
                      <a:endParaRPr sz="1400" dirty="0">
                        <a:latin typeface="Arial"/>
                        <a:cs typeface="Arial"/>
                      </a:endParaRPr>
                    </a:p>
                    <a:p>
                      <a:pPr>
                        <a:lnSpc>
                          <a:spcPts val="1400"/>
                        </a:lnSpc>
                        <a:spcBef>
                          <a:spcPts val="39"/>
                        </a:spcBef>
                        <a:buFont typeface="Arial"/>
                        <a:buChar char="•"/>
                      </a:pPr>
                      <a:endParaRPr sz="1400" dirty="0"/>
                    </a:p>
                    <a:p>
                      <a:pPr marL="416559" marR="162560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416559" algn="l"/>
                        </a:tabLst>
                      </a:pPr>
                      <a:r>
                        <a:rPr sz="1400" b="1" spc="-5" dirty="0">
                          <a:latin typeface="Arial"/>
                          <a:cs typeface="Arial"/>
                        </a:rPr>
                        <a:t>Not</a:t>
                      </a:r>
                      <a:r>
                        <a:rPr sz="1400" b="1" spc="0" dirty="0">
                          <a:latin typeface="Arial"/>
                          <a:cs typeface="Arial"/>
                        </a:rPr>
                        <a:t>e:</a:t>
                      </a:r>
                      <a:r>
                        <a:rPr sz="1400" b="1" spc="-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Pers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oth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</a:t>
                      </a:r>
                      <a:r>
                        <a:rPr sz="1400" b="1" i="1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ers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on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w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ho h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ave</a:t>
                      </a:r>
                      <a:r>
                        <a:rPr sz="1400" b="1" i="1" spc="-2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b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e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en ex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po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s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ed</a:t>
                      </a:r>
                      <a:r>
                        <a:rPr sz="1400" b="1" i="1" spc="-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d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no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eed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o</a:t>
                      </a:r>
                      <a:r>
                        <a:rPr sz="1400" b="1" i="1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qu</a:t>
                      </a:r>
                      <a:r>
                        <a:rPr sz="1400" b="1" i="1" spc="5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ra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nt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i</a:t>
                      </a:r>
                      <a:r>
                        <a:rPr sz="1400" b="1" i="1" spc="-5" dirty="0">
                          <a:latin typeface="Arial"/>
                          <a:cs typeface="Arial"/>
                        </a:rPr>
                        <a:t>n</a:t>
                      </a:r>
                      <a:r>
                        <a:rPr sz="1400" b="1" i="1" spc="0" dirty="0">
                          <a:latin typeface="Arial"/>
                          <a:cs typeface="Arial"/>
                        </a:rPr>
                        <a:t>e.</a:t>
                      </a:r>
                      <a:endParaRPr sz="1400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FFFFFF"/>
                      </a:solidFill>
                      <a:prstDash val="solid"/>
                    </a:lnR>
                    <a:lnT w="381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9DFC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507196">
                <a:tc gridSpan="2">
                  <a:txBody>
                    <a:bodyPr/>
                    <a:lstStyle/>
                    <a:p>
                      <a:r>
                        <a:rPr lang="en-US" sz="1400" b="1" i="1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What Counts as Close Contact?</a:t>
                      </a:r>
                      <a:endParaRPr lang="en-US" sz="1400" b="0" i="1" u="none" strike="noStrike" cap="none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  <a:sym typeface="Arial"/>
                      </a:endParaRP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Close Contact through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4"/>
                        </a:rPr>
                        <a:t>Proximity and Duration of Exposure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: Someone who was within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5"/>
                        </a:rPr>
                        <a:t>6 feet of an infected person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for a cumulative total of 15 minutes or more over a 24-hour period (for example, three individual 5-minute exposures for a total of 15 minutes). An infected person can spread SARS-CoV-2 starting from 2 days before they have any symptoms (or, for asymptomatic patients, 2 days before the positive specimen collection date), until they meet criteria for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7"/>
                        </a:rPr>
                        <a:t>discontinuing home isolation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.</a:t>
                      </a:r>
                    </a:p>
                    <a:p>
                      <a:pPr marL="285750" lvl="0" indent="-285750" fontAlgn="base">
                        <a:buFont typeface="Arial" panose="020B0604020202020204" pitchFamily="34" charset="0"/>
                        <a:buChar char="•"/>
                      </a:pP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Exception: In the K–12 indoor classroom setting, the close contact definition excludes students who were within 3 to 6 feet of an infected student (laboratory-confirmed or a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6"/>
                        </a:rPr>
                        <a:t>clinically compatible illness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) where both students were engaged in consistent and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8"/>
                        </a:rPr>
                        <a:t>correct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use of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9"/>
                        </a:rPr>
                        <a:t>well-fitting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0"/>
                        </a:rPr>
                        <a:t>masks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; and other </a:t>
                      </a:r>
                      <a:r>
                        <a:rPr lang="en-US" sz="1400" b="0" i="0" u="sng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  <a:hlinkClick r:id="rId11"/>
                        </a:rPr>
                        <a:t>K–12 school prevention strategies</a:t>
                      </a:r>
                      <a:r>
                        <a:rPr lang="en-US" sz="14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 (such as universal and correct mask use, physical distancing, increased ventilation) were in place in the K–12 school setting. </a:t>
                      </a:r>
                      <a:r>
                        <a:rPr lang="en-US" sz="800" b="0" i="0" u="none" strike="noStrike" cap="none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(CDC, July 2021)</a:t>
                      </a:r>
                    </a:p>
                    <a:p>
                      <a:pPr marL="0" indent="0" algn="ctr">
                        <a:buFont typeface="Arial" panose="020B0604020202020204" pitchFamily="34" charset="0"/>
                        <a:buNone/>
                      </a:pPr>
                      <a:r>
                        <a:rPr lang="en-US" sz="1400" b="1" i="1" u="none" strike="noStrike" cap="none" dirty="0">
                          <a:solidFill>
                            <a:srgbClr val="FF0000"/>
                          </a:solidFill>
                          <a:effectLst/>
                          <a:latin typeface="+mn-lt"/>
                          <a:ea typeface="+mn-ea"/>
                          <a:cs typeface="+mn-cs"/>
                          <a:sym typeface="Arial"/>
                        </a:rPr>
                        <a:t>This exception does not apply to teachers, staff, or other adults in the indoor classroom setting.</a:t>
                      </a:r>
                    </a:p>
                    <a:p>
                      <a:pPr marL="371475" indent="-287020">
                        <a:lnSpc>
                          <a:spcPct val="100000"/>
                        </a:lnSpc>
                        <a:buFont typeface="Arial"/>
                        <a:buChar char="•"/>
                        <a:tabLst>
                          <a:tab pos="371475" algn="l"/>
                        </a:tabLst>
                      </a:pPr>
                      <a:endParaRPr sz="1400" i="1" dirty="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FFFFFF"/>
                      </a:solidFill>
                      <a:prstDash val="solid"/>
                    </a:lnL>
                    <a:lnR w="12700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  <a:lnB w="12700">
                      <a:solidFill>
                        <a:srgbClr val="FFFFFF"/>
                      </a:solidFill>
                      <a:prstDash val="solid"/>
                    </a:lnB>
                    <a:solidFill>
                      <a:srgbClr val="FBEFE7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6188325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205104" cy="25463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dirty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b="1" spc="-5" dirty="0">
              <a:solidFill>
                <a:schemeClr val="accent2"/>
              </a:solidFill>
            </a:endParaRPr>
          </a:p>
        </p:txBody>
      </p:sp>
      <p:sp>
        <p:nvSpPr>
          <p:cNvPr id="5" name="object 6">
            <a:extLst>
              <a:ext uri="{FF2B5EF4-FFF2-40B4-BE49-F238E27FC236}">
                <a16:creationId xmlns:a16="http://schemas.microsoft.com/office/drawing/2014/main" id="{4E9C47FF-4FDE-41A8-A0D7-17A0C3D483A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381000" y="2031752"/>
            <a:ext cx="11582400" cy="3918365"/>
          </a:xfrm>
          <a:prstGeom prst="round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spcFirstLastPara="1" vert="horz" wrap="square" lIns="0" tIns="0" rIns="0" bIns="0" rtlCol="0" anchor="t" anchorCtr="0">
            <a:noAutofit/>
          </a:bodyPr>
          <a:lstStyle/>
          <a:p>
            <a:pPr marL="355600" marR="127000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 collabo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ation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Fulton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ounty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oard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of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ealth,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how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last,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ba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 on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local conditions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needs.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950"/>
              </a:lnSpc>
              <a:spcBef>
                <a:spcPts val="41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marR="69215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 and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staff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s.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Whole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clas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and Whole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hool 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ures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ill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be addre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ed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ealth </a:t>
            </a: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er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es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irector.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lnSpc>
                <a:spcPts val="650"/>
              </a:lnSpc>
              <a:spcBef>
                <a:spcPts val="45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55600" indent="-342900">
              <a:lnSpc>
                <a:spcPct val="100000"/>
              </a:lnSpc>
              <a:buSzPct val="81818"/>
              <a:buFont typeface="Courier New"/>
              <a:buChar char="o"/>
              <a:tabLst>
                <a:tab pos="355600" algn="l"/>
              </a:tabLst>
            </a:pP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tudents/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taff</a:t>
            </a:r>
            <a:r>
              <a:rPr sz="2000" b="1" i="1" spc="4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may return</a:t>
            </a:r>
            <a:r>
              <a:rPr sz="2000" b="1" i="1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b="1" i="1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sz="2000" b="1" i="1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om </a:t>
            </a:r>
            <a:r>
              <a:rPr sz="2000" b="1" i="1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quarantine: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lvl="1" indent="-342900">
              <a:lnSpc>
                <a:spcPct val="100000"/>
              </a:lnSpc>
              <a:spcBef>
                <a:spcPts val="240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10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ithout testing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lvl="1">
              <a:lnSpc>
                <a:spcPts val="500"/>
              </a:lnSpc>
              <a:spcBef>
                <a:spcPts val="36"/>
              </a:spcBef>
              <a:buFont typeface="Courier New"/>
              <a:buChar char="o"/>
            </a:pP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475615" lvl="1" indent="-342900">
              <a:lnSpc>
                <a:spcPts val="2380"/>
              </a:lnSpc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day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recei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ing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negati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test result (test 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st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ccur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 day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later)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812800" marR="12700" lvl="1" indent="-342900">
              <a:lnSpc>
                <a:spcPts val="2380"/>
              </a:lnSpc>
              <a:spcBef>
                <a:spcPts val="484"/>
              </a:spcBef>
              <a:buSzPct val="81818"/>
              <a:buFont typeface="Courier New"/>
              <a:buChar char="o"/>
              <a:tabLst>
                <a:tab pos="812800" algn="l"/>
              </a:tabLst>
            </a:pPr>
            <a:r>
              <a:rPr sz="2000" spc="-2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fter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topping quar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antine,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indi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v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iduals s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hould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ontinue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w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atc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sz="2000" spc="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pto</a:t>
            </a:r>
            <a:r>
              <a:rPr sz="2000" spc="-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m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3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until</a:t>
            </a:r>
            <a:r>
              <a:rPr sz="2000" spc="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14 da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y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sz="2000" spc="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after 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sz="2000" spc="-2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x</a:t>
            </a:r>
            <a:r>
              <a:rPr sz="2000" spc="-15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</a:t>
            </a:r>
            <a:r>
              <a:rPr sz="2000" spc="-10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sure.</a:t>
            </a:r>
            <a:endParaRPr sz="200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object 5">
            <a:extLst>
              <a:ext uri="{FF2B5EF4-FFF2-40B4-BE49-F238E27FC236}">
                <a16:creationId xmlns:a16="http://schemas.microsoft.com/office/drawing/2014/main" id="{76D28097-F36F-4C05-AB48-231A0F31BBA6}"/>
              </a:ext>
            </a:extLst>
          </p:cNvPr>
          <p:cNvSpPr txBox="1">
            <a:spLocks/>
          </p:cNvSpPr>
          <p:nvPr/>
        </p:nvSpPr>
        <p:spPr>
          <a:xfrm>
            <a:off x="457200" y="907883"/>
            <a:ext cx="11277600" cy="939554"/>
          </a:xfrm>
          <a:prstGeom prst="rect">
            <a:avLst/>
          </a:prstGeom>
        </p:spPr>
        <p:txBody>
          <a:bodyPr spcFirstLastPara="1" vert="horz" wrap="square" lIns="0" tIns="0" rIns="0" bIns="0" rtlCol="0" anchor="t" anchorCtr="0">
            <a:noAutofit/>
          </a:bodyPr>
          <a:lstStyle>
            <a:lvl1pPr>
              <a:defRPr sz="4400" b="1" i="0">
                <a:solidFill>
                  <a:srgbClr val="FF9933"/>
                </a:solidFill>
                <a:latin typeface="Century Gothic"/>
                <a:ea typeface="+mj-ea"/>
                <a:cs typeface="Century Gothic"/>
              </a:defRPr>
            </a:lvl1pPr>
          </a:lstStyle>
          <a:p>
            <a:pPr marL="31115">
              <a:lnSpc>
                <a:spcPts val="4560"/>
              </a:lnSpc>
            </a:pPr>
            <a:r>
              <a:rPr lang="en-US" sz="2400" kern="0" spc="-35">
                <a:latin typeface="Arial"/>
                <a:cs typeface="Arial"/>
              </a:rPr>
              <a:t/>
            </a:r>
            <a:br>
              <a:rPr lang="en-US" sz="2400" kern="0" spc="-35">
                <a:latin typeface="Arial"/>
                <a:cs typeface="Arial"/>
              </a:rPr>
            </a:br>
            <a:r>
              <a:rPr lang="en-US" sz="2400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How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Lon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doe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s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h</a:t>
            </a:r>
            <a:r>
              <a:rPr lang="en-US" sz="2400" kern="0" spc="-2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en-US" sz="2400" kern="0" spc="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i="1" kern="0" spc="-3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Qua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an</a:t>
            </a:r>
            <a:r>
              <a:rPr lang="en-US" sz="2400" i="1" kern="0" spc="-15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</a:t>
            </a:r>
            <a:r>
              <a:rPr lang="en-US" sz="2400" i="1" kern="0" spc="-1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i</a:t>
            </a:r>
            <a:r>
              <a:rPr lang="en-US" sz="2400" i="1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ne</a:t>
            </a:r>
            <a:r>
              <a:rPr lang="en-US" sz="2400" ker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2400" kern="0" spc="-3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Las</a:t>
            </a:r>
            <a:r>
              <a:rPr lang="en-US" sz="2400" kern="0" spc="-2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t?</a:t>
            </a:r>
            <a:endParaRPr lang="en-US" sz="2400" kern="0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372384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29DF0A96-773B-43CF-8460-9EB45D683AC6}"/>
              </a:ext>
            </a:extLst>
          </p:cNvPr>
          <p:cNvSpPr txBox="1"/>
          <p:nvPr/>
        </p:nvSpPr>
        <p:spPr>
          <a:xfrm>
            <a:off x="278167" y="1574728"/>
            <a:ext cx="9399234" cy="3683071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B3AD7D6F-F9B6-4B07-9D19-ABA84CA18FF9}"/>
              </a:ext>
            </a:extLst>
          </p:cNvPr>
          <p:cNvSpPr txBox="1"/>
          <p:nvPr/>
        </p:nvSpPr>
        <p:spPr>
          <a:xfrm>
            <a:off x="116469" y="1447800"/>
            <a:ext cx="9677400" cy="6435804"/>
          </a:xfrm>
          <a:prstGeom prst="roundRect">
            <a:avLst/>
          </a:prstGeom>
          <a:noFill/>
        </p:spPr>
        <p:txBody>
          <a:bodyPr wrap="square" rtlCol="0">
            <a:spAutoFit/>
          </a:bodyPr>
          <a:lstStyle/>
          <a:p>
            <a:pPr rtl="0">
              <a:spcBef>
                <a:spcPts val="0"/>
              </a:spcBef>
              <a:spcAft>
                <a:spcPts val="800"/>
              </a:spcAft>
            </a:pPr>
            <a:r>
              <a:rPr lang="en-US" sz="2800" b="1" i="1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How are positive cases or exposures reported? </a:t>
            </a:r>
            <a:endParaRPr lang="en-US" sz="2800" b="1" i="1" dirty="0">
              <a:solidFill>
                <a:srgbClr val="002060"/>
              </a:solidFill>
              <a:effectLst/>
            </a:endParaRPr>
          </a:p>
          <a:p>
            <a:pPr rtl="0">
              <a:spcBef>
                <a:spcPts val="0"/>
              </a:spcBef>
              <a:spcAft>
                <a:spcPts val="0"/>
              </a:spcAft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Individuals who test positive for COVID OR who are exposed to a confirmed case should complete one of the links below for self-reporting:</a:t>
            </a:r>
            <a:endParaRPr lang="en-US" sz="2400" b="0" dirty="0">
              <a:solidFill>
                <a:srgbClr val="002060"/>
              </a:solidFill>
              <a:effectLst/>
            </a:endParaRPr>
          </a:p>
          <a:p>
            <a:pPr marL="4572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1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Student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http://tinyAPS.com/?CovidStudentForm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800100" indent="-3429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r>
              <a:rPr lang="en-US" sz="2400" b="0" i="0" u="none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</a:rPr>
              <a:t>Staff self-report form:</a:t>
            </a:r>
            <a:r>
              <a:rPr lang="en-US" sz="2400" b="0" i="0" u="sng" strike="noStrike" dirty="0">
                <a:solidFill>
                  <a:srgbClr val="002060"/>
                </a:solidFill>
                <a:effectLst/>
                <a:latin typeface="Arial" panose="020B0604020202020204" pitchFamily="34" charset="0"/>
                <a:hlinkClick r:id="rId3">
                  <a:extLst>
                    <a:ext uri="{A12FA001-AC4F-418D-AE19-62706E023703}">
                      <ahyp:hlinkClr xmlns:ahyp="http://schemas.microsoft.com/office/drawing/2018/hyperlinkcolor" xmlns="" val="tx"/>
                    </a:ext>
                  </a:extLst>
                </a:hlinkClick>
              </a:rPr>
              <a:t> http://tinyAPS.com/?CovidStaffForm</a:t>
            </a:r>
            <a:endParaRPr lang="en-US" sz="2400" b="0" i="0" u="sng" strike="noStrike" dirty="0">
              <a:solidFill>
                <a:srgbClr val="002060"/>
              </a:solidFill>
              <a:effectLst/>
              <a:latin typeface="Arial" panose="020B0604020202020204" pitchFamily="34" charset="0"/>
            </a:endParaRPr>
          </a:p>
          <a:p>
            <a:pPr marL="457200" rtl="0" fontAlgn="base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Char char="•"/>
            </a:pPr>
            <a:endParaRPr lang="en-US" sz="2400" b="0" i="0" u="none" strike="noStrike" dirty="0">
              <a:solidFill>
                <a:srgbClr val="000000"/>
              </a:solidFill>
              <a:effectLst/>
              <a:latin typeface="Arial" panose="020B0604020202020204" pitchFamily="34" charset="0"/>
            </a:endParaRP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1A09977B-63A6-4002-9540-AA746EB630E4}"/>
              </a:ext>
            </a:extLst>
          </p:cNvPr>
          <p:cNvSpPr txBox="1">
            <a:spLocks/>
          </p:cNvSpPr>
          <p:nvPr/>
        </p:nvSpPr>
        <p:spPr>
          <a:xfrm>
            <a:off x="78739" y="-5968"/>
            <a:ext cx="12034520" cy="1363194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 eaLnBrk="1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kern="0" spc="-3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5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kern="0" spc="-15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Academics</a:t>
            </a:r>
            <a:br>
              <a:rPr lang="en-US" sz="4000" b="1" kern="0" spc="-2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4000" b="1" kern="0">
                <a:solidFill>
                  <a:srgbClr val="FF9933"/>
                </a:solidFill>
                <a:latin typeface="Century Gothic"/>
                <a:ea typeface="+mj-ea"/>
              </a:rPr>
              <a:t>FY22 Health and Safety Guidelines </a:t>
            </a:r>
            <a:endParaRPr lang="en-US" b="1" kern="0" spc="-5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14866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57200" y="0"/>
            <a:ext cx="12034520" cy="118654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2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2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66289638"/>
              </p:ext>
            </p:extLst>
          </p:nvPr>
        </p:nvGraphicFramePr>
        <p:xfrm>
          <a:off x="457200" y="1165723"/>
          <a:ext cx="10588239" cy="4694301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1615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42672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66444">
                <a:tc>
                  <a:txBody>
                    <a:bodyPr/>
                    <a:lstStyle/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</a:rPr>
                        <a:t>CONDITION A 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</a:rPr>
                        <a:t>AN ENTIRE CLASS IS QUARANTINED DUE TO COVID CASES/EXPOSURES (INCLUDING TEACHER)</a:t>
                      </a:r>
                    </a:p>
                    <a:p>
                      <a:pPr marL="84455" indent="0">
                        <a:lnSpc>
                          <a:spcPct val="100000"/>
                        </a:lnSpc>
                        <a:buFont typeface="Arial"/>
                        <a:buNone/>
                        <a:tabLst>
                          <a:tab pos="371475" algn="l"/>
                        </a:tabLst>
                      </a:pPr>
                      <a:endParaRPr sz="1400" b="1" dirty="0">
                        <a:latin typeface="Arial"/>
                        <a:cs typeface="Arial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lang="en-US" sz="1400" b="0" dirty="0">
                        <a:solidFill>
                          <a:schemeClr val="dk1"/>
                        </a:solidFill>
                        <a:effectLst/>
                        <a:latin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  <a:tabLst>
                          <a:tab pos="416559" algn="l"/>
                        </a:tabLs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cs typeface="Calibri" panose="020F0502020204030204" pitchFamily="34" charset="0"/>
                        </a:rPr>
                        <a:t>A virtual or building-level designee will be assigned to deliver instruction virtually.</a:t>
                      </a: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  <a:tabLst>
                          <a:tab pos="416559" algn="l"/>
                        </a:tabLst>
                      </a:pPr>
                      <a:endParaRPr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+mn-ea"/>
                        <a:cs typeface="Calibri" panose="020F0502020204030204" pitchFamily="34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56914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B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​ONE OR MORE STUDENTS TEST POSITIVE FOR COVID ​(UNRELATED CASES)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Char char="•"/>
                      </a:pPr>
                      <a:r>
                        <a:rPr lang="en-US" sz="1400" b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ONE OR MORE STUDENTS TEST POSITIVE FOR COVID WITH EXPOSURES TO OTHER STUDENTS WITHIN A CLASSROOM/​TEAM/GRADE LEVEL ​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A school has positive cases in different classes where there are no exposures within the spaces these students occupied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Example: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A – one student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B – two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C – no students with COVID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(Isolated cases throughout the building)</a:t>
                      </a:r>
                      <a:r>
                        <a:rPr lang="en-US" sz="1400" i="1" u="none" strike="noStrike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Teachers will make current academic work available virtually.  A teacher/tutor will provide after school tutoring for students absent during the quarantine period. ​Designated virtual teachers/tutors and number of tutorial sessions will be determined by school-level administration based on need. 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virtual learning tutorial schedule will be developed by the school and implemented over the course of the quarantine period. ​</a:t>
                      </a: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i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Students who complete virtual assignments will be marked present.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33955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/>
          <p:nvPr/>
        </p:nvSpPr>
        <p:spPr>
          <a:xfrm>
            <a:off x="662940" y="6432524"/>
            <a:ext cx="327660" cy="234038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38100" marR="0" lvl="0" indent="0" algn="l" defTabSz="914400" rtl="0" eaLnBrk="1" fontAlgn="auto" latinLnBrk="0" hangingPunct="1">
              <a:lnSpc>
                <a:spcPts val="181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1D60167-4931-47E6-BA6A-407CBD079E47}" type="slidenum">
              <a:rPr kumimoji="0" sz="18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pPr marL="38100" marR="0" lvl="0" indent="0" algn="l" defTabSz="914400" rtl="0" eaLnBrk="1" fontAlgn="auto" latinLnBrk="0" hangingPunct="1">
                <a:lnSpc>
                  <a:spcPts val="181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3" name="object 2">
            <a:extLst>
              <a:ext uri="{FF2B5EF4-FFF2-40B4-BE49-F238E27FC236}">
                <a16:creationId xmlns:a16="http://schemas.microsoft.com/office/drawing/2014/main" id="{8171FD6C-BF19-4771-89F2-7357C6DC066B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533400" y="109757"/>
            <a:ext cx="12034520" cy="1234953"/>
          </a:xfrm>
          <a:prstGeom prst="rect">
            <a:avLst/>
          </a:prstGeom>
        </p:spPr>
        <p:txBody>
          <a:bodyPr vert="horz" wrap="square" lIns="0" tIns="130810" rIns="0" bIns="0" rtlCol="0">
            <a:spAutoFit/>
          </a:bodyPr>
          <a:lstStyle/>
          <a:p>
            <a:pPr marL="12700" marR="5080">
              <a:lnSpc>
                <a:spcPts val="4340"/>
              </a:lnSpc>
              <a:spcBef>
                <a:spcPts val="1030"/>
              </a:spcBef>
            </a:pP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Day</a:t>
            </a:r>
            <a:r>
              <a:rPr lang="en-US" sz="4000" b="1" spc="-30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5" dirty="0">
                <a:solidFill>
                  <a:srgbClr val="374A81"/>
                </a:solidFill>
                <a:latin typeface="Century Gothic" panose="020B0502020202020204" pitchFamily="34" charset="0"/>
              </a:rPr>
              <a:t>One</a:t>
            </a:r>
            <a:r>
              <a:rPr lang="en-US" sz="4000" b="1" spc="-15" dirty="0">
                <a:solidFill>
                  <a:srgbClr val="374A81"/>
                </a:solidFill>
                <a:latin typeface="Century Gothic" panose="020B0502020202020204" pitchFamily="34" charset="0"/>
              </a:rPr>
              <a:t> </a:t>
            </a:r>
            <a: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  <a:t>APS: Division of Schools</a:t>
            </a:r>
            <a:br>
              <a:rPr lang="en-US" sz="4000" b="1" spc="-20" dirty="0">
                <a:solidFill>
                  <a:srgbClr val="374A81"/>
                </a:solidFill>
                <a:latin typeface="Century Gothic" panose="020B0502020202020204" pitchFamily="34" charset="0"/>
              </a:rPr>
            </a:br>
            <a:r>
              <a:rPr lang="en-US" sz="3600" b="1" dirty="0">
                <a:solidFill>
                  <a:srgbClr val="FF9933"/>
                </a:solidFill>
                <a:latin typeface="Century Gothic"/>
                <a:ea typeface="+mj-ea"/>
              </a:rPr>
              <a:t>SY21-22 District Quarantine Instructional Guidance</a:t>
            </a:r>
            <a:endParaRPr sz="3600" b="1" spc="-5" dirty="0">
              <a:solidFill>
                <a:schemeClr val="accent2"/>
              </a:solidFill>
            </a:endParaRPr>
          </a:p>
        </p:txBody>
      </p:sp>
      <p:graphicFrame>
        <p:nvGraphicFramePr>
          <p:cNvPr id="7" name="object 9">
            <a:extLst>
              <a:ext uri="{FF2B5EF4-FFF2-40B4-BE49-F238E27FC236}">
                <a16:creationId xmlns:a16="http://schemas.microsoft.com/office/drawing/2014/main" id="{05AE9F94-049B-4C39-836D-D500A6196A4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1705485"/>
              </p:ext>
            </p:extLst>
          </p:nvPr>
        </p:nvGraphicFramePr>
        <p:xfrm>
          <a:off x="533400" y="1371600"/>
          <a:ext cx="10588239" cy="4129128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621279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75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352415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C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TEACHER TESTS POSITIVE FOR COVID (NO EVIDENCE OF STUDENTS EXPOSURE) ​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None/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Calibri" panose="020F0502020204030204" pitchFamily="34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A long-term substitute or building-level designee will be assigned to the teacher’s classroom.​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Current substitute teacher plans will be used during the quarantine period for students affected. If the teacher is exposed and not ill, the teacher will provide instruction virtually.  </a:t>
                      </a: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45720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800"/>
                        </a:spcAft>
                      </a:pPr>
                      <a:endParaRPr lang="en-US" sz="1400" b="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776713"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u="sng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u="sng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CONDITION D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Whole School/District Closure due to COVID Outbreak 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 </a:t>
                      </a: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342900" marR="0" lvl="0" indent="-34290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Symbol" panose="05050102010706020507" pitchFamily="18" charset="2"/>
                        <a:buChar char=""/>
                      </a:pPr>
                      <a:r>
                        <a:rPr lang="en-US" sz="1400" b="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Calibri" panose="020F0502020204030204" pitchFamily="34" charset="0"/>
                        </a:rPr>
                        <a:t>Entire school pivots to virtual learning </a:t>
                      </a:r>
                    </a:p>
                    <a:p>
                      <a:pPr marL="0" marR="0" indent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anose="020B0604020202020204" pitchFamily="34" charset="0"/>
                        <a:buNone/>
                      </a:pP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Calibri" panose="020F0502020204030204" pitchFamily="34" charset="0"/>
                        </a:rPr>
                        <a:t> </a:t>
                      </a:r>
                      <a:endParaRPr lang="en-US" sz="14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048399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99114595"/>
      </p:ext>
    </p:extLst>
  </p:cSld>
  <p:clrMapOvr>
    <a:masterClrMapping/>
  </p:clrMapOvr>
</p:sld>
</file>

<file path=ppt/theme/theme1.xml><?xml version="1.0" encoding="utf-8"?>
<a:theme xmlns:a="http://schemas.openxmlformats.org/drawingml/2006/main" name="New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ew Theme" id="{1BB2860B-823E-4260-8FD9-4463B75C1A86}" vid="{C9C485AF-E02F-4C7F-954A-0A9BE15520F6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1005</TotalTime>
  <Words>845</Words>
  <Application>Microsoft Office PowerPoint</Application>
  <PresentationFormat>Widescreen</PresentationFormat>
  <Paragraphs>92</Paragraphs>
  <Slides>6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Century Gothic</vt:lpstr>
      <vt:lpstr>Courier New</vt:lpstr>
      <vt:lpstr>Symbol</vt:lpstr>
      <vt:lpstr>Times New Roman</vt:lpstr>
      <vt:lpstr>New Theme</vt:lpstr>
      <vt:lpstr>2021–2022 Quarantine Guidance for COVID-19: Health, Safety and Instructional Plans  </vt:lpstr>
      <vt:lpstr>Day One APS: Division of Academics FY22 Health and Safety Guidelines </vt:lpstr>
      <vt:lpstr>Day One APS: Division of Academics FY22 Health and Safety Guidelines </vt:lpstr>
      <vt:lpstr>PowerPoint Presentation</vt:lpstr>
      <vt:lpstr>Day One APS: Division of Schools SY21-22 District Quarantine Instructional Guidance</vt:lpstr>
      <vt:lpstr>Day One APS: Division of Schools SY21-22 District Quarantine Instructional Guidance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Kinnebrew, Ketisha J;Curtis, Paula</dc:creator>
  <cp:lastModifiedBy>Gaither, Lisa</cp:lastModifiedBy>
  <cp:revision>58</cp:revision>
  <cp:lastPrinted>2021-08-02T14:47:05Z</cp:lastPrinted>
  <dcterms:created xsi:type="dcterms:W3CDTF">2021-07-26T23:13:31Z</dcterms:created>
  <dcterms:modified xsi:type="dcterms:W3CDTF">2021-08-04T18:21:03Z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2020-09-04T00:00:00Z</vt:filetime>
  </property>
  <property fmtid="{D5CDD505-2E9C-101B-9397-08002B2CF9AE}" pid="3" name="Creator">
    <vt:lpwstr>Microsoft® PowerPoint® 2013</vt:lpwstr>
  </property>
  <property fmtid="{D5CDD505-2E9C-101B-9397-08002B2CF9AE}" pid="4" name="LastSaved">
    <vt:filetime>2021-07-26T00:00:00Z</vt:filetime>
  </property>
</Properties>
</file>